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9" r:id="rId28"/>
    <p:sldId id="398" r:id="rId29"/>
    <p:sldId id="40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4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6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4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5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4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5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GEM_Calgary_Gebome_Alberta_Log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7" y="5890941"/>
            <a:ext cx="1259162" cy="829272"/>
          </a:xfrm>
          <a:prstGeom prst="rect">
            <a:avLst/>
          </a:prstGeom>
        </p:spPr>
      </p:pic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code/metapathways_rRNA_to_megan.py" TargetMode="External"/><Relationship Id="rId4" Type="http://schemas.openxmlformats.org/officeDocument/2006/relationships/hyperlink" Target="https://github.com/nielshanson/mp_tutorial/raw/master/taxonomic_analysis/code/metapathways_last_to_megan.py" TargetMode="External"/><Relationship Id="rId5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_csvs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.csv.zip" TargetMode="External"/><Relationship Id="rId4" Type="http://schemas.openxmlformats.org/officeDocument/2006/relationships/hyperlink" Target="https://raw.github.com/nielshanson/mp_tutorial/master/taxonomic_analysis/files/HOT_megan_table.txt" TargetMode="External"/><Relationship Id="rId5" Type="http://schemas.openxmlformats.org/officeDocument/2006/relationships/hyperlink" Target="http://ab.inf.uni-tuebingen.de/software/megan5/" TargetMode="External"/><Relationship Id="rId6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nielshanson/mp_tutorial/raw/master/taxonomic_analysis/code/mp_tutorial_taxonomic_analysis.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Results</a:t>
            </a:r>
            <a:r>
              <a:rPr lang="en-US" sz="1800" b="0" dirty="0"/>
              <a:t>:  </a:t>
            </a:r>
            <a:r>
              <a:rPr lang="en-US" sz="1800" b="0" dirty="0" err="1">
                <a:hlinkClick r:id="rId2"/>
              </a:rPr>
              <a:t>HOT_Sanger_megan.csv.zip</a:t>
            </a:r>
            <a:endParaRPr lang="en-US" sz="1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4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HOT_Sanger</a:t>
            </a:r>
            <a:r>
              <a:rPr lang="en-US" sz="1200" dirty="0" smtClean="0">
                <a:latin typeface="Courier"/>
                <a:cs typeface="Courier"/>
              </a:rPr>
              <a:t>/</a:t>
            </a:r>
            <a:r>
              <a:rPr lang="en-US" sz="1200" dirty="0">
                <a:latin typeface="Courier"/>
                <a:cs typeface="Courier"/>
              </a:rPr>
              <a:t>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/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2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3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err="1" smtClean="0">
                <a:hlinkClick r:id="rId4"/>
              </a:rPr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5"/>
              </a:rPr>
              <a:t>http://ab.inf.uni-tuebingen.de/software/megan5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6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44" y="2398901"/>
            <a:ext cx="3730100" cy="37742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12" y="2289616"/>
            <a:ext cx="4293096" cy="429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8" y="2289616"/>
            <a:ext cx="4141921" cy="4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7920"/>
            <a:ext cx="4248472" cy="424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27679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(8,"Blues") </a:t>
            </a:r>
            <a:r>
              <a:rPr lang="en-US" sz="1200" i="1" dirty="0"/>
              <a:t># another </a:t>
            </a:r>
            <a:r>
              <a:rPr lang="en-US" sz="1200" i="1" dirty="0" err="1"/>
              <a:t>colour</a:t>
            </a:r>
            <a:r>
              <a:rPr lang="en-US" sz="1200" i="1" dirty="0"/>
              <a:t> scheme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log(HOT_data</a:t>
            </a:r>
            <a:r>
              <a:rPr lang="en-US" sz="1200" b="1" dirty="0"/>
              <a:t>+</a:t>
            </a:r>
            <a:r>
              <a:rPr lang="en-US" sz="1200" dirty="0"/>
              <a:t>1) </a:t>
            </a:r>
            <a:r>
              <a:rPr lang="en-US" sz="1200" i="1" dirty="0"/>
              <a:t># log transform</a:t>
            </a:r>
            <a:endParaRPr lang="en-US" sz="1200" dirty="0"/>
          </a:p>
          <a:p>
            <a:r>
              <a:rPr lang="en-US" sz="1200" dirty="0" err="1"/>
              <a:t>HOT_heat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margin</a:t>
            </a:r>
            <a:r>
              <a:rPr lang="en-US" sz="1200" b="1" dirty="0"/>
              <a:t>=</a:t>
            </a:r>
            <a:r>
              <a:rPr lang="en-US" sz="1200" dirty="0"/>
              <a:t>c(14,14)</a:t>
            </a:r>
            <a:r>
              <a:rPr lang="en-US" sz="1200" dirty="0" smtClean="0"/>
              <a:t>,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74" y="620688"/>
            <a:ext cx="3796467" cy="6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84" y="836712"/>
            <a:ext cx="3405697" cy="58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97609" cy="424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</a:t>
            </a:r>
            <a:r>
              <a:rPr lang="en-US" sz="1200" i="1" dirty="0"/>
              <a:t># transform our Data from wide to long format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log$taxa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 </a:t>
            </a:r>
            <a:r>
              <a:rPr lang="en-US" sz="1200" i="1" dirty="0"/>
              <a:t># add taxa from </a:t>
            </a:r>
            <a:r>
              <a:rPr lang="en-US" sz="1200" i="1" dirty="0" err="1"/>
              <a:t>rownames</a:t>
            </a:r>
            <a:r>
              <a:rPr lang="en-US" sz="1200" i="1" dirty="0"/>
              <a:t> to Data Frame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melt(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)[2] </a:t>
            </a:r>
            <a:r>
              <a:rPr lang="en-US" sz="1200" b="1" dirty="0"/>
              <a:t>=</a:t>
            </a:r>
            <a:r>
              <a:rPr lang="en-US" sz="1200" dirty="0"/>
              <a:t> "sample" </a:t>
            </a:r>
            <a:r>
              <a:rPr lang="en-US" sz="1200" i="1" dirty="0"/>
              <a:t># rename variable column to sample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in order to plot things properly, the order of each variable has to be explicitly set</a:t>
            </a:r>
            <a:endParaRPr lang="en-US" sz="1200" dirty="0"/>
          </a:p>
          <a:p>
            <a:r>
              <a:rPr lang="en-US" sz="1200" dirty="0" err="1"/>
              <a:t>name_order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fit$labels</a:t>
            </a:r>
            <a:r>
              <a:rPr lang="en-US" sz="1200" dirty="0"/>
              <a:t>[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fit$order</a:t>
            </a:r>
            <a:r>
              <a:rPr lang="en-US" sz="1200" dirty="0"/>
              <a:t>] </a:t>
            </a:r>
            <a:r>
              <a:rPr lang="en-US" sz="1200" i="1" dirty="0"/>
              <a:t># get order of samples from clustering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m$sample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 err="1"/>
              <a:t>name_order</a:t>
            </a:r>
            <a:r>
              <a:rPr lang="en-US" sz="1200" dirty="0"/>
              <a:t>) </a:t>
            </a:r>
            <a:r>
              <a:rPr lang="en-US" sz="1200" i="1" dirty="0"/>
              <a:t># set order of samples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factor(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, levels</a:t>
            </a:r>
            <a:r>
              <a:rPr lang="en-US" sz="1200" b="1" dirty="0"/>
              <a:t>=</a:t>
            </a:r>
            <a:r>
              <a:rPr lang="en-US" sz="1200" dirty="0"/>
              <a:t>unique(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m$taxa</a:t>
            </a:r>
            <a:r>
              <a:rPr lang="en-US" sz="1200" dirty="0"/>
              <a:t>)) </a:t>
            </a:r>
            <a:r>
              <a:rPr lang="en-US" sz="1200" i="1" dirty="0"/>
              <a:t># set order of taxa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cut bray-</a:t>
            </a:r>
            <a:r>
              <a:rPr lang="en-US" sz="1200" i="1" dirty="0" err="1"/>
              <a:t>curtis</a:t>
            </a:r>
            <a:r>
              <a:rPr lang="en-US" sz="1200" i="1" dirty="0"/>
              <a:t> clustering to get groups</a:t>
            </a:r>
            <a:endParaRPr lang="en-US" sz="1200" dirty="0"/>
          </a:p>
          <a:p>
            <a:r>
              <a:rPr lang="en-US" sz="1200" dirty="0" err="1"/>
              <a:t>bc_ward_groups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, h</a:t>
            </a:r>
            <a:r>
              <a:rPr lang="en-US" sz="1200" b="1" dirty="0"/>
              <a:t>=</a:t>
            </a:r>
            <a:r>
              <a:rPr lang="en-US" sz="1200" dirty="0"/>
              <a:t>0.2) </a:t>
            </a:r>
            <a:r>
              <a:rPr lang="en-US" sz="1200" i="1" dirty="0"/>
              <a:t># slice </a:t>
            </a:r>
            <a:r>
              <a:rPr lang="en-US" sz="1200" i="1" dirty="0" err="1"/>
              <a:t>dendrogram</a:t>
            </a:r>
            <a:r>
              <a:rPr lang="en-US" sz="1200" i="1" dirty="0"/>
              <a:t> for groups (height=0.2)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b="1" dirty="0" err="1"/>
              <a:t>as.</a:t>
            </a:r>
            <a:r>
              <a:rPr lang="en-US" sz="1200" dirty="0" err="1"/>
              <a:t>vector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factor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m$clust_group</a:t>
            </a:r>
            <a:r>
              <a:rPr lang="en-US" sz="1200" dirty="0"/>
              <a:t>) </a:t>
            </a:r>
            <a:r>
              <a:rPr lang="en-US" sz="1200" i="1" dirty="0"/>
              <a:t># set group numbers as factors</a:t>
            </a:r>
            <a:endParaRPr lang="en-US" sz="1200" dirty="0"/>
          </a:p>
          <a:p>
            <a:endParaRPr lang="en-US" sz="1200" dirty="0"/>
          </a:p>
          <a:p>
            <a:r>
              <a:rPr lang="en-US" sz="1200" i="1" dirty="0"/>
              <a:t># finally create the bubble plot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log</a:t>
            </a:r>
            <a:r>
              <a:rPr lang="en-US" sz="1200" b="1" dirty="0" err="1"/>
              <a:t>.</a:t>
            </a:r>
            <a:r>
              <a:rPr lang="en-US" sz="1200" dirty="0" err="1"/>
              <a:t>m</a:t>
            </a:r>
            <a:r>
              <a:rPr lang="en-US" sz="1200" dirty="0"/>
              <a:t>, value </a:t>
            </a:r>
            <a:r>
              <a:rPr lang="en-US" sz="1200" b="1" dirty="0"/>
              <a:t>&gt;</a:t>
            </a:r>
            <a:r>
              <a:rPr lang="en-US" sz="1200" dirty="0"/>
              <a:t>0), </a:t>
            </a:r>
            <a:r>
              <a:rPr lang="en-US" sz="1200" dirty="0" err="1"/>
              <a:t>aes</a:t>
            </a:r>
            <a:r>
              <a:rPr lang="en-US" sz="1200" dirty="0"/>
              <a:t>(x</a:t>
            </a:r>
            <a:r>
              <a:rPr lang="en-US" sz="1200" b="1" dirty="0"/>
              <a:t>=</a:t>
            </a:r>
            <a:r>
              <a:rPr lang="en-US" sz="1200" dirty="0"/>
              <a:t>sample, y</a:t>
            </a:r>
            <a:r>
              <a:rPr lang="en-US" sz="1200" b="1" dirty="0"/>
              <a:t>=</a:t>
            </a:r>
            <a:r>
              <a:rPr lang="en-US" sz="1200" dirty="0"/>
              <a:t>taxa, color</a:t>
            </a:r>
            <a:r>
              <a:rPr lang="en-US" sz="1200" b="1" dirty="0"/>
              <a:t>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</a:t>
            </a:r>
            <a:r>
              <a:rPr lang="en-US" sz="1200" b="1" dirty="0"/>
              <a:t>=</a:t>
            </a:r>
            <a:r>
              <a:rPr lang="en-US" sz="1200" dirty="0"/>
              <a:t>value)) </a:t>
            </a:r>
            <a:r>
              <a:rPr lang="en-US" sz="1200" i="1" dirty="0"/>
              <a:t># plot the points and scale them to value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</a:t>
            </a:r>
            <a:r>
              <a:rPr lang="en-US" sz="1200" dirty="0" err="1"/>
              <a:t>theme_bw</a:t>
            </a:r>
            <a:r>
              <a:rPr lang="en-US" sz="1200" dirty="0"/>
              <a:t>() </a:t>
            </a:r>
            <a:r>
              <a:rPr lang="en-US" sz="1200" i="1" dirty="0"/>
              <a:t># use a white background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b="1" dirty="0"/>
              <a:t>&lt;-</a:t>
            </a:r>
            <a:r>
              <a:rPr lang="en-US" sz="1200" dirty="0"/>
              <a:t> g </a:t>
            </a:r>
            <a:r>
              <a:rPr lang="en-US" sz="1200" b="1" dirty="0"/>
              <a:t>+</a:t>
            </a:r>
            <a:r>
              <a:rPr lang="en-US" sz="1200" dirty="0"/>
              <a:t> theme(</a:t>
            </a:r>
            <a:r>
              <a:rPr lang="en-US" sz="1200" dirty="0" err="1"/>
              <a:t>axis</a:t>
            </a:r>
            <a:r>
              <a:rPr lang="en-US" sz="1200" b="1" dirty="0" err="1"/>
              <a:t>.</a:t>
            </a:r>
            <a:r>
              <a:rPr lang="en-US" sz="1200" dirty="0" err="1"/>
              <a:t>text</a:t>
            </a:r>
            <a:r>
              <a:rPr lang="en-US" sz="1200" b="1" dirty="0" err="1"/>
              <a:t>.</a:t>
            </a:r>
            <a:r>
              <a:rPr lang="en-US" sz="1200" dirty="0" err="1"/>
              <a:t>x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</a:t>
            </a:r>
            <a:r>
              <a:rPr lang="en-US" sz="1200" dirty="0" err="1"/>
              <a:t>element_text</a:t>
            </a:r>
            <a:r>
              <a:rPr lang="en-US" sz="1200" dirty="0"/>
              <a:t>(angle </a:t>
            </a:r>
            <a:r>
              <a:rPr lang="en-US" sz="1200" b="1" dirty="0"/>
              <a:t>=</a:t>
            </a:r>
            <a:r>
              <a:rPr lang="en-US" sz="1200" dirty="0"/>
              <a:t> 90, </a:t>
            </a:r>
            <a:r>
              <a:rPr lang="en-US" sz="1200" dirty="0" err="1"/>
              <a:t>vjust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0.5, </a:t>
            </a:r>
            <a:r>
              <a:rPr lang="en-US" sz="1200" dirty="0" err="1"/>
              <a:t>hjust</a:t>
            </a:r>
            <a:r>
              <a:rPr lang="en-US" sz="1200" dirty="0"/>
              <a:t> </a:t>
            </a:r>
            <a:r>
              <a:rPr lang="en-US" sz="1200" b="1" dirty="0"/>
              <a:t>=</a:t>
            </a:r>
            <a:r>
              <a:rPr lang="en-US" sz="1200" dirty="0"/>
              <a:t> 1)) </a:t>
            </a:r>
            <a:r>
              <a:rPr lang="en-US" sz="1200" i="1" dirty="0"/>
              <a:t># rotate and </a:t>
            </a:r>
            <a:r>
              <a:rPr lang="en-US" sz="1200" i="1" dirty="0" err="1"/>
              <a:t>centre</a:t>
            </a:r>
            <a:r>
              <a:rPr lang="en-US" sz="1200" i="1" dirty="0"/>
              <a:t> labels</a:t>
            </a:r>
            <a:endParaRPr lang="en-US" sz="1200" dirty="0"/>
          </a:p>
          <a:p>
            <a:r>
              <a:rPr lang="en-US" sz="1200" dirty="0"/>
              <a:t>g </a:t>
            </a:r>
            <a:r>
              <a:rPr lang="en-US" sz="1200" i="1" dirty="0"/>
              <a:t># plot it, whew!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6572</TotalTime>
  <Words>1834</Words>
  <Application>Microsoft Macintosh PowerPoint</Application>
  <PresentationFormat>On-screen Show (4:3)</PresentationFormat>
  <Paragraphs>217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1311</cp:revision>
  <dcterms:created xsi:type="dcterms:W3CDTF">2010-11-16T03:29:29Z</dcterms:created>
  <dcterms:modified xsi:type="dcterms:W3CDTF">2014-02-11T03:08:32Z</dcterms:modified>
</cp:coreProperties>
</file>